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  <p:embeddedFont>
      <p:font typeface="Clear Sans" charset="1" panose="020B0503030202020304"/>
      <p:regular r:id="rId16"/>
    </p:embeddedFont>
    <p:embeddedFont>
      <p:font typeface="Clear Sans Bold" charset="1" panose="020B0803030202020304"/>
      <p:regular r:id="rId17"/>
    </p:embeddedFont>
    <p:embeddedFont>
      <p:font typeface="Clear Sans Italics" charset="1" panose="020B0503030202090304"/>
      <p:regular r:id="rId18"/>
    </p:embeddedFont>
    <p:embeddedFont>
      <p:font typeface="Clear Sans Bold Italics" charset="1" panose="020B0803030202090304"/>
      <p:regular r:id="rId19"/>
    </p:embeddedFont>
    <p:embeddedFont>
      <p:font typeface="Clear Sans Thin" charset="1" panose="020B0203030202020304"/>
      <p:regular r:id="rId20"/>
    </p:embeddedFont>
    <p:embeddedFont>
      <p:font typeface="Clear Sans Light" charset="1" panose="020B0303030202020304"/>
      <p:regular r:id="rId21"/>
    </p:embeddedFont>
    <p:embeddedFont>
      <p:font typeface="Clear Sans Medium" charset="1" panose="020B0603030202020304"/>
      <p:regular r:id="rId22"/>
    </p:embeddedFont>
    <p:embeddedFont>
      <p:font typeface="Clear Sans Medium Italics" charset="1" panose="020B06030302020903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37052" y="3733800"/>
            <a:ext cx="12213896" cy="2819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59"/>
              </a:lnSpc>
            </a:pPr>
            <a:r>
              <a:rPr lang="en-US" sz="9299" spc="-185">
                <a:solidFill>
                  <a:srgbClr val="994C38"/>
                </a:solidFill>
                <a:latin typeface="Canva Sans Bold"/>
              </a:rPr>
              <a:t>Informace</a:t>
            </a:r>
          </a:p>
          <a:p>
            <a:pPr algn="ctr" marL="0" indent="0" lvl="0">
              <a:lnSpc>
                <a:spcPts val="11159"/>
              </a:lnSpc>
              <a:spcBef>
                <a:spcPct val="0"/>
              </a:spcBef>
            </a:pPr>
            <a:r>
              <a:rPr lang="en-US" sz="9299" spc="-185">
                <a:solidFill>
                  <a:srgbClr val="994C38"/>
                </a:solidFill>
                <a:latin typeface="Canva Sans Bold"/>
              </a:rPr>
              <a:t>z kanceláře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281225" y="-1999912"/>
            <a:ext cx="5138015" cy="4194489"/>
          </a:xfrm>
          <a:custGeom>
            <a:avLst/>
            <a:gdLst/>
            <a:ahLst/>
            <a:cxnLst/>
            <a:rect r="r" b="b" t="t" l="l"/>
            <a:pathLst>
              <a:path h="4194489" w="5138015">
                <a:moveTo>
                  <a:pt x="0" y="0"/>
                </a:moveTo>
                <a:lnTo>
                  <a:pt x="5138015" y="0"/>
                </a:lnTo>
                <a:lnTo>
                  <a:pt x="5138015" y="4194488"/>
                </a:lnTo>
                <a:lnTo>
                  <a:pt x="0" y="419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233847">
            <a:off x="-858217" y="8308699"/>
            <a:ext cx="4578625" cy="3205037"/>
          </a:xfrm>
          <a:custGeom>
            <a:avLst/>
            <a:gdLst/>
            <a:ahLst/>
            <a:cxnLst/>
            <a:rect r="r" b="b" t="t" l="l"/>
            <a:pathLst>
              <a:path h="3205037" w="4578625">
                <a:moveTo>
                  <a:pt x="0" y="0"/>
                </a:moveTo>
                <a:lnTo>
                  <a:pt x="4578625" y="0"/>
                </a:lnTo>
                <a:lnTo>
                  <a:pt x="4578625" y="3205037"/>
                </a:lnTo>
                <a:lnTo>
                  <a:pt x="0" y="3205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52795">
            <a:off x="16807802" y="363335"/>
            <a:ext cx="4476368" cy="3662483"/>
          </a:xfrm>
          <a:custGeom>
            <a:avLst/>
            <a:gdLst/>
            <a:ahLst/>
            <a:cxnLst/>
            <a:rect r="r" b="b" t="t" l="l"/>
            <a:pathLst>
              <a:path h="3662483" w="4476368">
                <a:moveTo>
                  <a:pt x="0" y="0"/>
                </a:moveTo>
                <a:lnTo>
                  <a:pt x="4476368" y="0"/>
                </a:lnTo>
                <a:lnTo>
                  <a:pt x="4476368" y="3662483"/>
                </a:lnTo>
                <a:lnTo>
                  <a:pt x="0" y="366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338135">
            <a:off x="-1895593" y="6010151"/>
            <a:ext cx="3340048" cy="3630487"/>
          </a:xfrm>
          <a:custGeom>
            <a:avLst/>
            <a:gdLst/>
            <a:ahLst/>
            <a:cxnLst/>
            <a:rect r="r" b="b" t="t" l="l"/>
            <a:pathLst>
              <a:path h="3630487" w="3340048">
                <a:moveTo>
                  <a:pt x="0" y="0"/>
                </a:moveTo>
                <a:lnTo>
                  <a:pt x="3340049" y="0"/>
                </a:lnTo>
                <a:lnTo>
                  <a:pt x="3340049" y="3630488"/>
                </a:lnTo>
                <a:lnTo>
                  <a:pt x="0" y="3630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0946" y="1478931"/>
            <a:ext cx="10000361" cy="84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89"/>
              </a:lnSpc>
            </a:pPr>
            <a:r>
              <a:rPr lang="en-US" sz="5299">
                <a:solidFill>
                  <a:srgbClr val="994C38"/>
                </a:solidFill>
                <a:latin typeface="Canva Sans Bold"/>
              </a:rPr>
              <a:t>POJIŠTĚNÍ ODPOVĚDNOSTI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281225" y="-1999912"/>
            <a:ext cx="5138015" cy="4194489"/>
          </a:xfrm>
          <a:custGeom>
            <a:avLst/>
            <a:gdLst/>
            <a:ahLst/>
            <a:cxnLst/>
            <a:rect r="r" b="b" t="t" l="l"/>
            <a:pathLst>
              <a:path h="4194489" w="5138015">
                <a:moveTo>
                  <a:pt x="0" y="0"/>
                </a:moveTo>
                <a:lnTo>
                  <a:pt x="5138015" y="0"/>
                </a:lnTo>
                <a:lnTo>
                  <a:pt x="5138015" y="4194488"/>
                </a:lnTo>
                <a:lnTo>
                  <a:pt x="0" y="419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233847">
            <a:off x="-858217" y="8308699"/>
            <a:ext cx="4578625" cy="3205037"/>
          </a:xfrm>
          <a:custGeom>
            <a:avLst/>
            <a:gdLst/>
            <a:ahLst/>
            <a:cxnLst/>
            <a:rect r="r" b="b" t="t" l="l"/>
            <a:pathLst>
              <a:path h="3205037" w="4578625">
                <a:moveTo>
                  <a:pt x="0" y="0"/>
                </a:moveTo>
                <a:lnTo>
                  <a:pt x="4578625" y="0"/>
                </a:lnTo>
                <a:lnTo>
                  <a:pt x="4578625" y="3205037"/>
                </a:lnTo>
                <a:lnTo>
                  <a:pt x="0" y="3205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52795">
            <a:off x="16807802" y="363335"/>
            <a:ext cx="4476368" cy="3662483"/>
          </a:xfrm>
          <a:custGeom>
            <a:avLst/>
            <a:gdLst/>
            <a:ahLst/>
            <a:cxnLst/>
            <a:rect r="r" b="b" t="t" l="l"/>
            <a:pathLst>
              <a:path h="3662483" w="4476368">
                <a:moveTo>
                  <a:pt x="0" y="0"/>
                </a:moveTo>
                <a:lnTo>
                  <a:pt x="4476368" y="0"/>
                </a:lnTo>
                <a:lnTo>
                  <a:pt x="4476368" y="3662483"/>
                </a:lnTo>
                <a:lnTo>
                  <a:pt x="0" y="366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338135">
            <a:off x="-1895593" y="6010151"/>
            <a:ext cx="3340048" cy="3630487"/>
          </a:xfrm>
          <a:custGeom>
            <a:avLst/>
            <a:gdLst/>
            <a:ahLst/>
            <a:cxnLst/>
            <a:rect r="r" b="b" t="t" l="l"/>
            <a:pathLst>
              <a:path h="3630487" w="3340048">
                <a:moveTo>
                  <a:pt x="0" y="0"/>
                </a:moveTo>
                <a:lnTo>
                  <a:pt x="3340049" y="0"/>
                </a:lnTo>
                <a:lnTo>
                  <a:pt x="3340049" y="3630488"/>
                </a:lnTo>
                <a:lnTo>
                  <a:pt x="0" y="3630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84898" y="3099620"/>
            <a:ext cx="12503348" cy="30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28366" indent="-464183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994C38"/>
                </a:solidFill>
                <a:latin typeface="Canva Sans"/>
              </a:rPr>
              <a:t>pro vedoucí MH, hlavní vedoucí táborů, atd. </a:t>
            </a:r>
          </a:p>
          <a:p>
            <a:pPr marL="928366" indent="-464183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994C38"/>
                </a:solidFill>
                <a:latin typeface="Canva Sans"/>
              </a:rPr>
              <a:t>Generali</a:t>
            </a:r>
          </a:p>
          <a:p>
            <a:pPr marL="928366" indent="-464183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994C38"/>
                </a:solidFill>
                <a:latin typeface="Canva Sans"/>
              </a:rPr>
              <a:t>územní rozsah - Evropa</a:t>
            </a:r>
          </a:p>
          <a:p>
            <a:pPr algn="l" marL="928366" indent="-464183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994C38"/>
                </a:solidFill>
                <a:latin typeface="Canva Sans"/>
              </a:rPr>
              <a:t>celý rozsah pojištění na dh.cz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88122" y="-1543516"/>
            <a:ext cx="13231624" cy="10801816"/>
          </a:xfrm>
          <a:custGeom>
            <a:avLst/>
            <a:gdLst/>
            <a:ahLst/>
            <a:cxnLst/>
            <a:rect r="r" b="b" t="t" l="l"/>
            <a:pathLst>
              <a:path h="10801816" w="13231624">
                <a:moveTo>
                  <a:pt x="0" y="0"/>
                </a:moveTo>
                <a:lnTo>
                  <a:pt x="13231623" y="0"/>
                </a:lnTo>
                <a:lnTo>
                  <a:pt x="13231623" y="10801816"/>
                </a:lnTo>
                <a:lnTo>
                  <a:pt x="0" y="10801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16737" y="4614862"/>
            <a:ext cx="6376859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spc="-139">
                <a:solidFill>
                  <a:srgbClr val="994C38"/>
                </a:solidFill>
                <a:latin typeface="Canva Sans Bold"/>
              </a:rPr>
              <a:t>Komunikace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68624" y="2375908"/>
            <a:ext cx="6120913" cy="40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994608">
            <a:off x="-2448828" y="-326604"/>
            <a:ext cx="4901306" cy="3199216"/>
          </a:xfrm>
          <a:custGeom>
            <a:avLst/>
            <a:gdLst/>
            <a:ahLst/>
            <a:cxnLst/>
            <a:rect r="r" b="b" t="t" l="l"/>
            <a:pathLst>
              <a:path h="3199216" w="4901306">
                <a:moveTo>
                  <a:pt x="0" y="0"/>
                </a:moveTo>
                <a:lnTo>
                  <a:pt x="4901306" y="0"/>
                </a:lnTo>
                <a:lnTo>
                  <a:pt x="4901306" y="3199215"/>
                </a:lnTo>
                <a:lnTo>
                  <a:pt x="0" y="3199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00577">
            <a:off x="5517402" y="8015927"/>
            <a:ext cx="3562696" cy="1619407"/>
          </a:xfrm>
          <a:custGeom>
            <a:avLst/>
            <a:gdLst/>
            <a:ahLst/>
            <a:cxnLst/>
            <a:rect r="r" b="b" t="t" l="l"/>
            <a:pathLst>
              <a:path h="1619407" w="3562696">
                <a:moveTo>
                  <a:pt x="0" y="0"/>
                </a:moveTo>
                <a:lnTo>
                  <a:pt x="3562697" y="0"/>
                </a:lnTo>
                <a:lnTo>
                  <a:pt x="3562697" y="1619407"/>
                </a:lnTo>
                <a:lnTo>
                  <a:pt x="0" y="1619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441561" y="2871152"/>
            <a:ext cx="6159252" cy="5506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994C38"/>
                </a:solidFill>
                <a:latin typeface="Canva Sans"/>
              </a:rPr>
              <a:t>+ 420 724 075 123</a:t>
            </a:r>
          </a:p>
          <a:p>
            <a:pPr algn="ctr">
              <a:lnSpc>
                <a:spcPts val="7279"/>
              </a:lnSpc>
            </a:p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994C38"/>
                </a:solidFill>
                <a:latin typeface="Canva Sans"/>
              </a:rPr>
              <a:t>kancelar@oshfm.cz</a:t>
            </a:r>
          </a:p>
          <a:p>
            <a:pPr algn="ctr">
              <a:lnSpc>
                <a:spcPts val="7279"/>
              </a:lnSpc>
            </a:p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994C38"/>
                </a:solidFill>
                <a:latin typeface="Canva Sans"/>
              </a:rPr>
              <a:t>Pavlíkova 2264,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994C38"/>
                </a:solidFill>
                <a:latin typeface="Canva Sans"/>
              </a:rPr>
              <a:t>Frýdek-Místek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81225" y="-1999912"/>
            <a:ext cx="5138015" cy="4194489"/>
          </a:xfrm>
          <a:custGeom>
            <a:avLst/>
            <a:gdLst/>
            <a:ahLst/>
            <a:cxnLst/>
            <a:rect r="r" b="b" t="t" l="l"/>
            <a:pathLst>
              <a:path h="4194489" w="5138015">
                <a:moveTo>
                  <a:pt x="0" y="0"/>
                </a:moveTo>
                <a:lnTo>
                  <a:pt x="5138015" y="0"/>
                </a:lnTo>
                <a:lnTo>
                  <a:pt x="5138015" y="4194488"/>
                </a:lnTo>
                <a:lnTo>
                  <a:pt x="0" y="419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233847">
            <a:off x="-858217" y="8308699"/>
            <a:ext cx="4578625" cy="3205037"/>
          </a:xfrm>
          <a:custGeom>
            <a:avLst/>
            <a:gdLst/>
            <a:ahLst/>
            <a:cxnLst/>
            <a:rect r="r" b="b" t="t" l="l"/>
            <a:pathLst>
              <a:path h="3205037" w="4578625">
                <a:moveTo>
                  <a:pt x="0" y="0"/>
                </a:moveTo>
                <a:lnTo>
                  <a:pt x="4578625" y="0"/>
                </a:lnTo>
                <a:lnTo>
                  <a:pt x="4578625" y="3205037"/>
                </a:lnTo>
                <a:lnTo>
                  <a:pt x="0" y="3205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052795">
            <a:off x="16807802" y="363335"/>
            <a:ext cx="4476368" cy="3662483"/>
          </a:xfrm>
          <a:custGeom>
            <a:avLst/>
            <a:gdLst/>
            <a:ahLst/>
            <a:cxnLst/>
            <a:rect r="r" b="b" t="t" l="l"/>
            <a:pathLst>
              <a:path h="3662483" w="4476368">
                <a:moveTo>
                  <a:pt x="0" y="0"/>
                </a:moveTo>
                <a:lnTo>
                  <a:pt x="4476368" y="0"/>
                </a:lnTo>
                <a:lnTo>
                  <a:pt x="4476368" y="3662483"/>
                </a:lnTo>
                <a:lnTo>
                  <a:pt x="0" y="366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338135">
            <a:off x="-1895593" y="6010151"/>
            <a:ext cx="3340048" cy="3630487"/>
          </a:xfrm>
          <a:custGeom>
            <a:avLst/>
            <a:gdLst/>
            <a:ahLst/>
            <a:cxnLst/>
            <a:rect r="r" b="b" t="t" l="l"/>
            <a:pathLst>
              <a:path h="3630487" w="3340048">
                <a:moveTo>
                  <a:pt x="0" y="0"/>
                </a:moveTo>
                <a:lnTo>
                  <a:pt x="3340049" y="0"/>
                </a:lnTo>
                <a:lnTo>
                  <a:pt x="3340049" y="3630488"/>
                </a:lnTo>
                <a:lnTo>
                  <a:pt x="0" y="3630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14458" y="2308970"/>
            <a:ext cx="10264676" cy="7172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994C38"/>
                </a:solidFill>
                <a:latin typeface="Canva Sans Bold"/>
              </a:rPr>
              <a:t>PŘIHLÁŠENÍ NOVÝCH ČLENŮ MH</a:t>
            </a:r>
          </a:p>
          <a:p>
            <a:pPr>
              <a:lnSpc>
                <a:spcPts val="6300"/>
              </a:lnSpc>
            </a:pP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994C38"/>
                </a:solidFill>
                <a:latin typeface="Canva Sans Bold"/>
              </a:rPr>
              <a:t>REGISTRAČNÍ LIST MH </a:t>
            </a:r>
          </a:p>
          <a:p>
            <a:pPr>
              <a:lnSpc>
                <a:spcPts val="6300"/>
              </a:lnSpc>
            </a:pP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994C38"/>
                </a:solidFill>
                <a:latin typeface="Canva Sans Bold"/>
              </a:rPr>
              <a:t>ÚRAZY, POJIŠTĚNÍ </a:t>
            </a:r>
          </a:p>
          <a:p>
            <a:pPr>
              <a:lnSpc>
                <a:spcPts val="6300"/>
              </a:lnSpc>
            </a:pP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994C38"/>
                </a:solidFill>
                <a:latin typeface="Canva Sans Bold"/>
              </a:rPr>
              <a:t>DOTACE</a:t>
            </a:r>
          </a:p>
          <a:p>
            <a:pPr>
              <a:lnSpc>
                <a:spcPts val="6300"/>
              </a:lnSpc>
            </a:pPr>
          </a:p>
          <a:p>
            <a:pPr>
              <a:lnSpc>
                <a:spcPts val="630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0946" y="1478931"/>
            <a:ext cx="9652381" cy="84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89"/>
              </a:lnSpc>
            </a:pPr>
            <a:r>
              <a:rPr lang="en-US" sz="5299">
                <a:solidFill>
                  <a:srgbClr val="994C38"/>
                </a:solidFill>
                <a:latin typeface="Canva Sans Bold"/>
              </a:rPr>
              <a:t>PŘIHLÁŠKY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281225" y="-1999912"/>
            <a:ext cx="5138015" cy="4194489"/>
          </a:xfrm>
          <a:custGeom>
            <a:avLst/>
            <a:gdLst/>
            <a:ahLst/>
            <a:cxnLst/>
            <a:rect r="r" b="b" t="t" l="l"/>
            <a:pathLst>
              <a:path h="4194489" w="5138015">
                <a:moveTo>
                  <a:pt x="0" y="0"/>
                </a:moveTo>
                <a:lnTo>
                  <a:pt x="5138015" y="0"/>
                </a:lnTo>
                <a:lnTo>
                  <a:pt x="5138015" y="4194488"/>
                </a:lnTo>
                <a:lnTo>
                  <a:pt x="0" y="419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233847">
            <a:off x="-858217" y="8308699"/>
            <a:ext cx="4578625" cy="3205037"/>
          </a:xfrm>
          <a:custGeom>
            <a:avLst/>
            <a:gdLst/>
            <a:ahLst/>
            <a:cxnLst/>
            <a:rect r="r" b="b" t="t" l="l"/>
            <a:pathLst>
              <a:path h="3205037" w="4578625">
                <a:moveTo>
                  <a:pt x="0" y="0"/>
                </a:moveTo>
                <a:lnTo>
                  <a:pt x="4578625" y="0"/>
                </a:lnTo>
                <a:lnTo>
                  <a:pt x="4578625" y="3205037"/>
                </a:lnTo>
                <a:lnTo>
                  <a:pt x="0" y="3205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52795">
            <a:off x="16807802" y="363335"/>
            <a:ext cx="4476368" cy="3662483"/>
          </a:xfrm>
          <a:custGeom>
            <a:avLst/>
            <a:gdLst/>
            <a:ahLst/>
            <a:cxnLst/>
            <a:rect r="r" b="b" t="t" l="l"/>
            <a:pathLst>
              <a:path h="3662483" w="4476368">
                <a:moveTo>
                  <a:pt x="0" y="0"/>
                </a:moveTo>
                <a:lnTo>
                  <a:pt x="4476368" y="0"/>
                </a:lnTo>
                <a:lnTo>
                  <a:pt x="4476368" y="3662483"/>
                </a:lnTo>
                <a:lnTo>
                  <a:pt x="0" y="366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338135">
            <a:off x="-1895593" y="6010151"/>
            <a:ext cx="3340048" cy="3630487"/>
          </a:xfrm>
          <a:custGeom>
            <a:avLst/>
            <a:gdLst/>
            <a:ahLst/>
            <a:cxnLst/>
            <a:rect r="r" b="b" t="t" l="l"/>
            <a:pathLst>
              <a:path h="3630487" w="3340048">
                <a:moveTo>
                  <a:pt x="0" y="0"/>
                </a:moveTo>
                <a:lnTo>
                  <a:pt x="3340049" y="0"/>
                </a:lnTo>
                <a:lnTo>
                  <a:pt x="3340049" y="3630488"/>
                </a:lnTo>
                <a:lnTo>
                  <a:pt x="0" y="3630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10946" y="3262183"/>
            <a:ext cx="10775900" cy="4427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06785" indent="-453392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994C38"/>
                </a:solidFill>
                <a:latin typeface="Canva Sans"/>
              </a:rPr>
              <a:t>ke stažení na www.oshfm.cz/formulare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994C38"/>
                </a:solidFill>
                <a:latin typeface="Canva Sans"/>
              </a:rPr>
              <a:t> </a:t>
            </a:r>
          </a:p>
          <a:p>
            <a:pPr marL="906785" indent="-453392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994C38"/>
                </a:solidFill>
                <a:latin typeface="Canva Sans"/>
              </a:rPr>
              <a:t>ČITELNÉ PÍSMO</a:t>
            </a:r>
          </a:p>
          <a:p>
            <a:pPr marL="906785" indent="-453392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994C38"/>
                </a:solidFill>
                <a:latin typeface="Canva Sans"/>
              </a:rPr>
              <a:t>RODNÉ ČÍSLO</a:t>
            </a:r>
          </a:p>
          <a:p>
            <a:pPr marL="906785" indent="-453392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994C38"/>
                </a:solidFill>
                <a:latin typeface="Canva Sans"/>
              </a:rPr>
              <a:t>PODPIS A RAZÍTKO SDH</a:t>
            </a:r>
          </a:p>
          <a:p>
            <a:pPr marL="906785" indent="-453392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994C38"/>
                </a:solidFill>
                <a:latin typeface="Canva Sans"/>
              </a:rPr>
              <a:t>ORIGINÁL NA OSH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0946" y="1478931"/>
            <a:ext cx="7912479" cy="84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89"/>
              </a:lnSpc>
            </a:pPr>
            <a:r>
              <a:rPr lang="en-US" sz="5299">
                <a:solidFill>
                  <a:srgbClr val="994C38"/>
                </a:solidFill>
                <a:latin typeface="Canva Sans Bold"/>
              </a:rPr>
              <a:t>DOTACE MŠMT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281225" y="-1999912"/>
            <a:ext cx="5138015" cy="4194489"/>
          </a:xfrm>
          <a:custGeom>
            <a:avLst/>
            <a:gdLst/>
            <a:ahLst/>
            <a:cxnLst/>
            <a:rect r="r" b="b" t="t" l="l"/>
            <a:pathLst>
              <a:path h="4194489" w="5138015">
                <a:moveTo>
                  <a:pt x="0" y="0"/>
                </a:moveTo>
                <a:lnTo>
                  <a:pt x="5138015" y="0"/>
                </a:lnTo>
                <a:lnTo>
                  <a:pt x="5138015" y="4194488"/>
                </a:lnTo>
                <a:lnTo>
                  <a:pt x="0" y="419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233847">
            <a:off x="-858217" y="8308699"/>
            <a:ext cx="4578625" cy="3205037"/>
          </a:xfrm>
          <a:custGeom>
            <a:avLst/>
            <a:gdLst/>
            <a:ahLst/>
            <a:cxnLst/>
            <a:rect r="r" b="b" t="t" l="l"/>
            <a:pathLst>
              <a:path h="3205037" w="4578625">
                <a:moveTo>
                  <a:pt x="0" y="0"/>
                </a:moveTo>
                <a:lnTo>
                  <a:pt x="4578625" y="0"/>
                </a:lnTo>
                <a:lnTo>
                  <a:pt x="4578625" y="3205037"/>
                </a:lnTo>
                <a:lnTo>
                  <a:pt x="0" y="3205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52795">
            <a:off x="16807802" y="363335"/>
            <a:ext cx="4476368" cy="3662483"/>
          </a:xfrm>
          <a:custGeom>
            <a:avLst/>
            <a:gdLst/>
            <a:ahLst/>
            <a:cxnLst/>
            <a:rect r="r" b="b" t="t" l="l"/>
            <a:pathLst>
              <a:path h="3662483" w="4476368">
                <a:moveTo>
                  <a:pt x="0" y="0"/>
                </a:moveTo>
                <a:lnTo>
                  <a:pt x="4476368" y="0"/>
                </a:lnTo>
                <a:lnTo>
                  <a:pt x="4476368" y="3662483"/>
                </a:lnTo>
                <a:lnTo>
                  <a:pt x="0" y="366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338135">
            <a:off x="-1895593" y="6010151"/>
            <a:ext cx="3340048" cy="3630487"/>
          </a:xfrm>
          <a:custGeom>
            <a:avLst/>
            <a:gdLst/>
            <a:ahLst/>
            <a:cxnLst/>
            <a:rect r="r" b="b" t="t" l="l"/>
            <a:pathLst>
              <a:path h="3630487" w="3340048">
                <a:moveTo>
                  <a:pt x="0" y="0"/>
                </a:moveTo>
                <a:lnTo>
                  <a:pt x="3340049" y="0"/>
                </a:lnTo>
                <a:lnTo>
                  <a:pt x="3340049" y="3630488"/>
                </a:lnTo>
                <a:lnTo>
                  <a:pt x="0" y="3630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10946" y="3271708"/>
            <a:ext cx="16477054" cy="5212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994C38"/>
                </a:solidFill>
                <a:latin typeface="Canva Sans Bold"/>
              </a:rPr>
              <a:t>Volnočasové aktivity </a:t>
            </a:r>
            <a:r>
              <a:rPr lang="en-US" sz="3300">
                <a:solidFill>
                  <a:srgbClr val="994C38"/>
                </a:solidFill>
                <a:latin typeface="Canva Sans"/>
              </a:rPr>
              <a:t>- výlety, společenské hry, podpora akcí zaměřených na výchovu dětí a mládeže, vzdělávací část hry Plamen (ZHVB)</a:t>
            </a:r>
          </a:p>
          <a:p>
            <a:pPr algn="ctr">
              <a:lnSpc>
                <a:spcPts val="4620"/>
              </a:lnSpc>
            </a:pP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994C38"/>
                </a:solidFill>
                <a:latin typeface="Canva Sans Bold"/>
              </a:rPr>
              <a:t>S</a:t>
            </a:r>
            <a:r>
              <a:rPr lang="en-US" sz="3300">
                <a:solidFill>
                  <a:srgbClr val="994C38"/>
                </a:solidFill>
                <a:latin typeface="Canva Sans Bold"/>
              </a:rPr>
              <a:t>pecifické aktivity - Zelená Evropa </a:t>
            </a:r>
            <a:r>
              <a:rPr lang="en-US" sz="3300">
                <a:solidFill>
                  <a:srgbClr val="994C38"/>
                </a:solidFill>
                <a:latin typeface="Canva Sans"/>
              </a:rPr>
              <a:t>- akce při kterých se děti a mládež zapojují do ochrany životního prostředí, vzdělávání v této oblasti apod.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Ukliďme svět, ukliďme Česko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72 hodin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Výsadba zeleně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Úklid obce či jiných veřejných prostor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0946" y="1478931"/>
            <a:ext cx="7912479" cy="84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89"/>
              </a:lnSpc>
            </a:pPr>
            <a:r>
              <a:rPr lang="en-US" sz="5299">
                <a:solidFill>
                  <a:srgbClr val="994C38"/>
                </a:solidFill>
                <a:latin typeface="Canva Sans Bold"/>
              </a:rPr>
              <a:t>DOTACE MŠMT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281225" y="-1999912"/>
            <a:ext cx="5138015" cy="4194489"/>
          </a:xfrm>
          <a:custGeom>
            <a:avLst/>
            <a:gdLst/>
            <a:ahLst/>
            <a:cxnLst/>
            <a:rect r="r" b="b" t="t" l="l"/>
            <a:pathLst>
              <a:path h="4194489" w="5138015">
                <a:moveTo>
                  <a:pt x="0" y="0"/>
                </a:moveTo>
                <a:lnTo>
                  <a:pt x="5138015" y="0"/>
                </a:lnTo>
                <a:lnTo>
                  <a:pt x="5138015" y="4194488"/>
                </a:lnTo>
                <a:lnTo>
                  <a:pt x="0" y="419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233847">
            <a:off x="-858217" y="8308699"/>
            <a:ext cx="4578625" cy="3205037"/>
          </a:xfrm>
          <a:custGeom>
            <a:avLst/>
            <a:gdLst/>
            <a:ahLst/>
            <a:cxnLst/>
            <a:rect r="r" b="b" t="t" l="l"/>
            <a:pathLst>
              <a:path h="3205037" w="4578625">
                <a:moveTo>
                  <a:pt x="0" y="0"/>
                </a:moveTo>
                <a:lnTo>
                  <a:pt x="4578625" y="0"/>
                </a:lnTo>
                <a:lnTo>
                  <a:pt x="4578625" y="3205037"/>
                </a:lnTo>
                <a:lnTo>
                  <a:pt x="0" y="3205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52795">
            <a:off x="16807802" y="363335"/>
            <a:ext cx="4476368" cy="3662483"/>
          </a:xfrm>
          <a:custGeom>
            <a:avLst/>
            <a:gdLst/>
            <a:ahLst/>
            <a:cxnLst/>
            <a:rect r="r" b="b" t="t" l="l"/>
            <a:pathLst>
              <a:path h="3662483" w="4476368">
                <a:moveTo>
                  <a:pt x="0" y="0"/>
                </a:moveTo>
                <a:lnTo>
                  <a:pt x="4476368" y="0"/>
                </a:lnTo>
                <a:lnTo>
                  <a:pt x="4476368" y="3662483"/>
                </a:lnTo>
                <a:lnTo>
                  <a:pt x="0" y="366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338135">
            <a:off x="-1895593" y="6010151"/>
            <a:ext cx="3340048" cy="3630487"/>
          </a:xfrm>
          <a:custGeom>
            <a:avLst/>
            <a:gdLst/>
            <a:ahLst/>
            <a:cxnLst/>
            <a:rect r="r" b="b" t="t" l="l"/>
            <a:pathLst>
              <a:path h="3630487" w="3340048">
                <a:moveTo>
                  <a:pt x="0" y="0"/>
                </a:moveTo>
                <a:lnTo>
                  <a:pt x="3340049" y="0"/>
                </a:lnTo>
                <a:lnTo>
                  <a:pt x="3340049" y="3630488"/>
                </a:lnTo>
                <a:lnTo>
                  <a:pt x="0" y="3630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84898" y="3118670"/>
            <a:ext cx="16803102" cy="695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994C38"/>
                </a:solidFill>
                <a:latin typeface="Canva Sans Bold Italics"/>
              </a:rPr>
              <a:t>podmínky: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kolektiv musí být registrován - RL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celoroční činnost kolektivu na pravidelných schůzkách a doložení činnosti v tištěné podobě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účast na HaU štafetě 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výlet, nebo jiná volnočasová aktivita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účast 70 % osob 6-26 let z celkového počtu zúčastněných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dokumentace akce - alespoň 3 fotografie s presencí MŠMT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podání žádosti o čerpání dotace a výši předpokládané částky do konce srpna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vyúčtování dotace probíhá na konci října</a:t>
            </a:r>
          </a:p>
          <a:p>
            <a:pPr algn="ctr">
              <a:lnSpc>
                <a:spcPts val="4620"/>
              </a:lnSpc>
            </a:pP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994C38"/>
                </a:solidFill>
                <a:latin typeface="Canva Sans 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0946" y="1478931"/>
            <a:ext cx="7912479" cy="84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89"/>
              </a:lnSpc>
            </a:pPr>
            <a:r>
              <a:rPr lang="en-US" sz="5299">
                <a:solidFill>
                  <a:srgbClr val="994C38"/>
                </a:solidFill>
                <a:latin typeface="Canva Sans Bold"/>
              </a:rPr>
              <a:t>DOTACE MŠMT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281225" y="-1999912"/>
            <a:ext cx="5138015" cy="4194489"/>
          </a:xfrm>
          <a:custGeom>
            <a:avLst/>
            <a:gdLst/>
            <a:ahLst/>
            <a:cxnLst/>
            <a:rect r="r" b="b" t="t" l="l"/>
            <a:pathLst>
              <a:path h="4194489" w="5138015">
                <a:moveTo>
                  <a:pt x="0" y="0"/>
                </a:moveTo>
                <a:lnTo>
                  <a:pt x="5138015" y="0"/>
                </a:lnTo>
                <a:lnTo>
                  <a:pt x="5138015" y="4194488"/>
                </a:lnTo>
                <a:lnTo>
                  <a:pt x="0" y="419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233847">
            <a:off x="-858217" y="8308699"/>
            <a:ext cx="4578625" cy="3205037"/>
          </a:xfrm>
          <a:custGeom>
            <a:avLst/>
            <a:gdLst/>
            <a:ahLst/>
            <a:cxnLst/>
            <a:rect r="r" b="b" t="t" l="l"/>
            <a:pathLst>
              <a:path h="3205037" w="4578625">
                <a:moveTo>
                  <a:pt x="0" y="0"/>
                </a:moveTo>
                <a:lnTo>
                  <a:pt x="4578625" y="0"/>
                </a:lnTo>
                <a:lnTo>
                  <a:pt x="4578625" y="3205037"/>
                </a:lnTo>
                <a:lnTo>
                  <a:pt x="0" y="3205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52795">
            <a:off x="16807802" y="363335"/>
            <a:ext cx="4476368" cy="3662483"/>
          </a:xfrm>
          <a:custGeom>
            <a:avLst/>
            <a:gdLst/>
            <a:ahLst/>
            <a:cxnLst/>
            <a:rect r="r" b="b" t="t" l="l"/>
            <a:pathLst>
              <a:path h="3662483" w="4476368">
                <a:moveTo>
                  <a:pt x="0" y="0"/>
                </a:moveTo>
                <a:lnTo>
                  <a:pt x="4476368" y="0"/>
                </a:lnTo>
                <a:lnTo>
                  <a:pt x="4476368" y="3662483"/>
                </a:lnTo>
                <a:lnTo>
                  <a:pt x="0" y="366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338135">
            <a:off x="-1895593" y="6010151"/>
            <a:ext cx="3340048" cy="3630487"/>
          </a:xfrm>
          <a:custGeom>
            <a:avLst/>
            <a:gdLst/>
            <a:ahLst/>
            <a:cxnLst/>
            <a:rect r="r" b="b" t="t" l="l"/>
            <a:pathLst>
              <a:path h="3630487" w="3340048">
                <a:moveTo>
                  <a:pt x="0" y="0"/>
                </a:moveTo>
                <a:lnTo>
                  <a:pt x="3340049" y="0"/>
                </a:lnTo>
                <a:lnTo>
                  <a:pt x="3340049" y="3630488"/>
                </a:lnTo>
                <a:lnTo>
                  <a:pt x="0" y="3630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84898" y="3118670"/>
            <a:ext cx="15365335" cy="2617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994C38"/>
                </a:solidFill>
                <a:latin typeface="Canva Sans Bold"/>
              </a:rPr>
              <a:t>vše k dotacím:</a:t>
            </a:r>
          </a:p>
          <a:p>
            <a:pPr>
              <a:lnSpc>
                <a:spcPts val="5040"/>
              </a:lnSpc>
            </a:p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994C38"/>
                </a:solidFill>
                <a:latin typeface="Canva Sans Bold"/>
              </a:rPr>
              <a:t>www.dh.cz 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994C38"/>
                </a:solidFill>
                <a:latin typeface="Canva Sans Bold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924053" y="6262292"/>
            <a:ext cx="8439894" cy="613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994C38"/>
                </a:solidFill>
                <a:latin typeface="Canva Sans Italics"/>
              </a:rPr>
              <a:t>Ekonomika -&gt; Dotace -&gt; Dotace MŠMT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0946" y="1478931"/>
            <a:ext cx="7912479" cy="84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89"/>
              </a:lnSpc>
            </a:pPr>
            <a:r>
              <a:rPr lang="en-US" sz="5299">
                <a:solidFill>
                  <a:srgbClr val="994C38"/>
                </a:solidFill>
                <a:latin typeface="Canva Sans Bold"/>
              </a:rPr>
              <a:t>POJIŠTĚNÍ MH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281225" y="-1999912"/>
            <a:ext cx="5138015" cy="4194489"/>
          </a:xfrm>
          <a:custGeom>
            <a:avLst/>
            <a:gdLst/>
            <a:ahLst/>
            <a:cxnLst/>
            <a:rect r="r" b="b" t="t" l="l"/>
            <a:pathLst>
              <a:path h="4194489" w="5138015">
                <a:moveTo>
                  <a:pt x="0" y="0"/>
                </a:moveTo>
                <a:lnTo>
                  <a:pt x="5138015" y="0"/>
                </a:lnTo>
                <a:lnTo>
                  <a:pt x="5138015" y="4194488"/>
                </a:lnTo>
                <a:lnTo>
                  <a:pt x="0" y="419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233847">
            <a:off x="-858217" y="8308699"/>
            <a:ext cx="4578625" cy="3205037"/>
          </a:xfrm>
          <a:custGeom>
            <a:avLst/>
            <a:gdLst/>
            <a:ahLst/>
            <a:cxnLst/>
            <a:rect r="r" b="b" t="t" l="l"/>
            <a:pathLst>
              <a:path h="3205037" w="4578625">
                <a:moveTo>
                  <a:pt x="0" y="0"/>
                </a:moveTo>
                <a:lnTo>
                  <a:pt x="4578625" y="0"/>
                </a:lnTo>
                <a:lnTo>
                  <a:pt x="4578625" y="3205037"/>
                </a:lnTo>
                <a:lnTo>
                  <a:pt x="0" y="3205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52795">
            <a:off x="16807802" y="363335"/>
            <a:ext cx="4476368" cy="3662483"/>
          </a:xfrm>
          <a:custGeom>
            <a:avLst/>
            <a:gdLst/>
            <a:ahLst/>
            <a:cxnLst/>
            <a:rect r="r" b="b" t="t" l="l"/>
            <a:pathLst>
              <a:path h="3662483" w="4476368">
                <a:moveTo>
                  <a:pt x="0" y="0"/>
                </a:moveTo>
                <a:lnTo>
                  <a:pt x="4476368" y="0"/>
                </a:lnTo>
                <a:lnTo>
                  <a:pt x="4476368" y="3662483"/>
                </a:lnTo>
                <a:lnTo>
                  <a:pt x="0" y="366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338135">
            <a:off x="-1895593" y="6010151"/>
            <a:ext cx="3340048" cy="3630487"/>
          </a:xfrm>
          <a:custGeom>
            <a:avLst/>
            <a:gdLst/>
            <a:ahLst/>
            <a:cxnLst/>
            <a:rect r="r" b="b" t="t" l="l"/>
            <a:pathLst>
              <a:path h="3630487" w="3340048">
                <a:moveTo>
                  <a:pt x="0" y="0"/>
                </a:moveTo>
                <a:lnTo>
                  <a:pt x="3340049" y="0"/>
                </a:lnTo>
                <a:lnTo>
                  <a:pt x="3340049" y="3630488"/>
                </a:lnTo>
                <a:lnTo>
                  <a:pt x="0" y="3630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84898" y="3118670"/>
            <a:ext cx="16803102" cy="405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994C38"/>
                </a:solidFill>
                <a:latin typeface="Canva Sans Bold Italics"/>
              </a:rPr>
              <a:t>ÚRAZY při: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volnočasové a vzdělávací aktivitě a pravidelných schůzkách kolektivu MH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přípravě a aktivní účasti na akcích v ČR nebo zahraničí (výlety, víkendovky, tábory)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brigády</a:t>
            </a:r>
          </a:p>
          <a:p>
            <a:pPr algn="l"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sportovní akce, sportovní disciplíny, tréninky, atd.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994C38"/>
                </a:solidFill>
                <a:latin typeface="Canva Sans 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0946" y="1478931"/>
            <a:ext cx="7912479" cy="84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89"/>
              </a:lnSpc>
            </a:pPr>
            <a:r>
              <a:rPr lang="en-US" sz="5299">
                <a:solidFill>
                  <a:srgbClr val="994C38"/>
                </a:solidFill>
                <a:latin typeface="Canva Sans Bold"/>
              </a:rPr>
              <a:t>POJIŠTĚNÍ MH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281225" y="-1999912"/>
            <a:ext cx="5138015" cy="4194489"/>
          </a:xfrm>
          <a:custGeom>
            <a:avLst/>
            <a:gdLst/>
            <a:ahLst/>
            <a:cxnLst/>
            <a:rect r="r" b="b" t="t" l="l"/>
            <a:pathLst>
              <a:path h="4194489" w="5138015">
                <a:moveTo>
                  <a:pt x="0" y="0"/>
                </a:moveTo>
                <a:lnTo>
                  <a:pt x="5138015" y="0"/>
                </a:lnTo>
                <a:lnTo>
                  <a:pt x="5138015" y="4194488"/>
                </a:lnTo>
                <a:lnTo>
                  <a:pt x="0" y="419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233847">
            <a:off x="-858217" y="8308699"/>
            <a:ext cx="4578625" cy="3205037"/>
          </a:xfrm>
          <a:custGeom>
            <a:avLst/>
            <a:gdLst/>
            <a:ahLst/>
            <a:cxnLst/>
            <a:rect r="r" b="b" t="t" l="l"/>
            <a:pathLst>
              <a:path h="3205037" w="4578625">
                <a:moveTo>
                  <a:pt x="0" y="0"/>
                </a:moveTo>
                <a:lnTo>
                  <a:pt x="4578625" y="0"/>
                </a:lnTo>
                <a:lnTo>
                  <a:pt x="4578625" y="3205037"/>
                </a:lnTo>
                <a:lnTo>
                  <a:pt x="0" y="3205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52795">
            <a:off x="16807802" y="363335"/>
            <a:ext cx="4476368" cy="3662483"/>
          </a:xfrm>
          <a:custGeom>
            <a:avLst/>
            <a:gdLst/>
            <a:ahLst/>
            <a:cxnLst/>
            <a:rect r="r" b="b" t="t" l="l"/>
            <a:pathLst>
              <a:path h="3662483" w="4476368">
                <a:moveTo>
                  <a:pt x="0" y="0"/>
                </a:moveTo>
                <a:lnTo>
                  <a:pt x="4476368" y="0"/>
                </a:lnTo>
                <a:lnTo>
                  <a:pt x="4476368" y="3662483"/>
                </a:lnTo>
                <a:lnTo>
                  <a:pt x="0" y="366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338135">
            <a:off x="-1895593" y="6010151"/>
            <a:ext cx="3340048" cy="3630487"/>
          </a:xfrm>
          <a:custGeom>
            <a:avLst/>
            <a:gdLst/>
            <a:ahLst/>
            <a:cxnLst/>
            <a:rect r="r" b="b" t="t" l="l"/>
            <a:pathLst>
              <a:path h="3630487" w="3340048">
                <a:moveTo>
                  <a:pt x="0" y="0"/>
                </a:moveTo>
                <a:lnTo>
                  <a:pt x="3340049" y="0"/>
                </a:lnTo>
                <a:lnTo>
                  <a:pt x="3340049" y="3630488"/>
                </a:lnTo>
                <a:lnTo>
                  <a:pt x="0" y="3630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21874" y="3085148"/>
            <a:ext cx="16966126" cy="405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994C38"/>
                </a:solidFill>
                <a:latin typeface="Canva Sans Bold Italics"/>
              </a:rPr>
              <a:t>pokud úraz nastane: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web www.oshfm.cz/formulare -&gt; vypsat </a:t>
            </a:r>
            <a:r>
              <a:rPr lang="en-US" sz="3300">
                <a:solidFill>
                  <a:srgbClr val="994C38"/>
                </a:solidFill>
                <a:latin typeface="Canva Sans Bold"/>
              </a:rPr>
              <a:t>Hlášení úrazu na OSH</a:t>
            </a:r>
            <a:r>
              <a:rPr lang="en-US" sz="3300">
                <a:solidFill>
                  <a:srgbClr val="994C38"/>
                </a:solidFill>
                <a:latin typeface="Canva Sans"/>
              </a:rPr>
              <a:t> a odevzdat do 3 dnů! Můžete naskenovat a poslat mailem. 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po ukončení léčení doložíte veškerou lékařskou dokumentaci a dle délky léčení vypíšeme formuláře na pojišťovny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nad 7 dní léčení -&gt; Generali, nad 21 dní léčení -&gt; i VZP</a:t>
            </a:r>
          </a:p>
          <a:p>
            <a:pPr algn="l"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u Generali je třeba razítko SDH a podpis starosty SDH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0946" y="1478931"/>
            <a:ext cx="7912479" cy="84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89"/>
              </a:lnSpc>
            </a:pPr>
            <a:r>
              <a:rPr lang="en-US" sz="5299">
                <a:solidFill>
                  <a:srgbClr val="994C38"/>
                </a:solidFill>
                <a:latin typeface="Canva Sans Bold"/>
              </a:rPr>
              <a:t>POJIŠTĚNÍ MH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281225" y="-1999912"/>
            <a:ext cx="5138015" cy="4194489"/>
          </a:xfrm>
          <a:custGeom>
            <a:avLst/>
            <a:gdLst/>
            <a:ahLst/>
            <a:cxnLst/>
            <a:rect r="r" b="b" t="t" l="l"/>
            <a:pathLst>
              <a:path h="4194489" w="5138015">
                <a:moveTo>
                  <a:pt x="0" y="0"/>
                </a:moveTo>
                <a:lnTo>
                  <a:pt x="5138015" y="0"/>
                </a:lnTo>
                <a:lnTo>
                  <a:pt x="5138015" y="4194488"/>
                </a:lnTo>
                <a:lnTo>
                  <a:pt x="0" y="419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233847">
            <a:off x="-858217" y="8308699"/>
            <a:ext cx="4578625" cy="3205037"/>
          </a:xfrm>
          <a:custGeom>
            <a:avLst/>
            <a:gdLst/>
            <a:ahLst/>
            <a:cxnLst/>
            <a:rect r="r" b="b" t="t" l="l"/>
            <a:pathLst>
              <a:path h="3205037" w="4578625">
                <a:moveTo>
                  <a:pt x="0" y="0"/>
                </a:moveTo>
                <a:lnTo>
                  <a:pt x="4578625" y="0"/>
                </a:lnTo>
                <a:lnTo>
                  <a:pt x="4578625" y="3205037"/>
                </a:lnTo>
                <a:lnTo>
                  <a:pt x="0" y="3205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52795">
            <a:off x="16807802" y="363335"/>
            <a:ext cx="4476368" cy="3662483"/>
          </a:xfrm>
          <a:custGeom>
            <a:avLst/>
            <a:gdLst/>
            <a:ahLst/>
            <a:cxnLst/>
            <a:rect r="r" b="b" t="t" l="l"/>
            <a:pathLst>
              <a:path h="3662483" w="4476368">
                <a:moveTo>
                  <a:pt x="0" y="0"/>
                </a:moveTo>
                <a:lnTo>
                  <a:pt x="4476368" y="0"/>
                </a:lnTo>
                <a:lnTo>
                  <a:pt x="4476368" y="3662483"/>
                </a:lnTo>
                <a:lnTo>
                  <a:pt x="0" y="366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338135">
            <a:off x="-1895593" y="6010151"/>
            <a:ext cx="3340048" cy="3630487"/>
          </a:xfrm>
          <a:custGeom>
            <a:avLst/>
            <a:gdLst/>
            <a:ahLst/>
            <a:cxnLst/>
            <a:rect r="r" b="b" t="t" l="l"/>
            <a:pathLst>
              <a:path h="3630487" w="3340048">
                <a:moveTo>
                  <a:pt x="0" y="0"/>
                </a:moveTo>
                <a:lnTo>
                  <a:pt x="3340049" y="0"/>
                </a:lnTo>
                <a:lnTo>
                  <a:pt x="3340049" y="3630488"/>
                </a:lnTo>
                <a:lnTo>
                  <a:pt x="0" y="3630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84898" y="3118670"/>
            <a:ext cx="11372701" cy="4631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994C38"/>
                </a:solidFill>
                <a:latin typeface="Canva Sans Bold"/>
              </a:rPr>
              <a:t>Generali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karenční doba 7 dní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denní odškodné s plněním od 1. dne zpětně je 115 Kč</a:t>
            </a:r>
            <a:r>
              <a:rPr lang="en-US" sz="3300">
                <a:solidFill>
                  <a:srgbClr val="994C38"/>
                </a:solidFill>
                <a:latin typeface="Canva Sans"/>
              </a:rPr>
              <a:t> </a:t>
            </a:r>
          </a:p>
          <a:p>
            <a:pPr>
              <a:lnSpc>
                <a:spcPts val="4620"/>
              </a:lnSpc>
            </a:pP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994C38"/>
                </a:solidFill>
                <a:latin typeface="Canva Sans Bold"/>
              </a:rPr>
              <a:t>VZP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karenční doba 21 dní</a:t>
            </a:r>
          </a:p>
          <a:p>
            <a:pPr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denní odškodné s plněním od 22. dne léčení je 50 Kč</a:t>
            </a:r>
          </a:p>
          <a:p>
            <a:pPr algn="l" marL="712480" indent="-356240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994C38"/>
                </a:solidFill>
                <a:latin typeface="Canva Sans"/>
              </a:rPr>
              <a:t>jen pro registrované sportovce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DAFy0qQXyLc</dc:identifier>
  <dcterms:modified xsi:type="dcterms:W3CDTF">2011-08-01T06:04:30Z</dcterms:modified>
  <cp:revision>1</cp:revision>
  <dc:title>Informace z kanceláře</dc:title>
</cp:coreProperties>
</file>