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18288000" cy="10287000"/>
  <p:notesSz cx="6858000" cy="9144000"/>
  <p:embeddedFontLst>
    <p:embeddedFont>
      <p:font typeface="Open Sauce" pitchFamily="2" charset="0"/>
      <p:regular r:id="rId11"/>
    </p:embeddedFont>
    <p:embeddedFont>
      <p:font typeface="Open Sauce Bold" pitchFamily="2" charset="0"/>
      <p:regular r:id="rId12"/>
      <p:bold r:id="rId13"/>
    </p:embeddedFont>
    <p:embeddedFont>
      <p:font typeface="Open Sauce Light" pitchFamily="2" charset="0"/>
      <p:regular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8" autoAdjust="0"/>
    <p:restoredTop sz="94626" autoAdjust="0"/>
  </p:normalViewPr>
  <p:slideViewPr>
    <p:cSldViewPr>
      <p:cViewPr varScale="1">
        <p:scale>
          <a:sx n="80" d="100"/>
          <a:sy n="80" d="100"/>
        </p:scale>
        <p:origin x="888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.cz/index.php/usek-vnitroorganizacni/dokumenty/917-prirucka-funckionare-sboru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://www.dh.cz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dh.cz/index.php/usek-vnitroorganizacni/dokumenty/1451-stanovy-sh-cms-ve-zneni-zmen-prijatych-vi-sjezdem-9-7-2021" TargetMode="External"/><Relationship Id="rId5" Type="http://schemas.openxmlformats.org/officeDocument/2006/relationships/hyperlink" Target="https://www.dh.cz/index.php/usek-vnitroorganizacni/dokumenty/608-organizacni-rad-2018" TargetMode="External"/><Relationship Id="rId4" Type="http://schemas.openxmlformats.org/officeDocument/2006/relationships/hyperlink" Target="https://www.dh.cz/index.php/usek-vnitroorganizacni/metodicke-pokyny/787-metodicky-pokyn-kontrolni-cinnost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1198545" y="7067637"/>
            <a:ext cx="3553778" cy="1861291"/>
          </a:xfrm>
          <a:custGeom>
            <a:avLst/>
            <a:gdLst/>
            <a:ahLst/>
            <a:cxnLst/>
            <a:rect l="l" t="t" r="r" b="b"/>
            <a:pathLst>
              <a:path w="3553778" h="1861291">
                <a:moveTo>
                  <a:pt x="0" y="0"/>
                </a:moveTo>
                <a:lnTo>
                  <a:pt x="3553778" y="0"/>
                </a:lnTo>
                <a:lnTo>
                  <a:pt x="3553778" y="1861291"/>
                </a:lnTo>
                <a:lnTo>
                  <a:pt x="0" y="186129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4682025" y="7067637"/>
            <a:ext cx="1964297" cy="1861291"/>
          </a:xfrm>
          <a:custGeom>
            <a:avLst/>
            <a:gdLst/>
            <a:ahLst/>
            <a:cxnLst/>
            <a:rect l="l" t="t" r="r" b="b"/>
            <a:pathLst>
              <a:path w="1964297" h="1861291">
                <a:moveTo>
                  <a:pt x="0" y="0"/>
                </a:moveTo>
                <a:lnTo>
                  <a:pt x="1964297" y="0"/>
                </a:lnTo>
                <a:lnTo>
                  <a:pt x="1964297" y="1861291"/>
                </a:lnTo>
                <a:lnTo>
                  <a:pt x="0" y="186129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1428750" y="2697047"/>
            <a:ext cx="15430500" cy="26714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780"/>
              </a:lnSpc>
            </a:pPr>
            <a:r>
              <a:rPr lang="en-US" sz="7700">
                <a:solidFill>
                  <a:srgbClr val="000000"/>
                </a:solidFill>
                <a:latin typeface="Open Sauce Bold"/>
              </a:rPr>
              <a:t>Školení hospodářů,</a:t>
            </a:r>
          </a:p>
          <a:p>
            <a:pPr algn="ctr">
              <a:lnSpc>
                <a:spcPts val="10780"/>
              </a:lnSpc>
              <a:spcBef>
                <a:spcPct val="0"/>
              </a:spcBef>
            </a:pPr>
            <a:r>
              <a:rPr lang="en-US" sz="7700">
                <a:solidFill>
                  <a:srgbClr val="000000"/>
                </a:solidFill>
                <a:latin typeface="Open Sauce Bold"/>
              </a:rPr>
              <a:t>pokladníků a revizorů SDH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3208613" y="5839272"/>
            <a:ext cx="11870774" cy="596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900"/>
              </a:lnSpc>
              <a:spcBef>
                <a:spcPct val="0"/>
              </a:spcBef>
            </a:pPr>
            <a:r>
              <a:rPr lang="en-US" sz="3500">
                <a:solidFill>
                  <a:srgbClr val="000000"/>
                </a:solidFill>
                <a:latin typeface="Open Sauce Bold"/>
              </a:rPr>
              <a:t>24. 2. 2024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428750" y="1304925"/>
            <a:ext cx="15430500" cy="12172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>
              <a:lnSpc>
                <a:spcPts val="10080"/>
              </a:lnSpc>
              <a:spcBef>
                <a:spcPct val="0"/>
              </a:spcBef>
            </a:pPr>
            <a:r>
              <a:rPr lang="en-US" sz="7200">
                <a:solidFill>
                  <a:srgbClr val="000000"/>
                </a:solidFill>
                <a:latin typeface="Open Sauce"/>
              </a:rPr>
              <a:t>Účetnictví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428750" y="2941020"/>
            <a:ext cx="13036123" cy="26468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47700" lvl="1" indent="-323850">
              <a:lnSpc>
                <a:spcPts val="4200"/>
              </a:lnSpc>
              <a:buFont typeface="Arial"/>
              <a:buChar char="•"/>
            </a:pP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každý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doklad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musí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být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označen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číslem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a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typem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(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příjmový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/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výdajový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)</a:t>
            </a:r>
          </a:p>
          <a:p>
            <a:pPr marL="647700" lvl="1" indent="-323850">
              <a:lnSpc>
                <a:spcPts val="4200"/>
              </a:lnSpc>
              <a:buFont typeface="Arial"/>
              <a:buChar char="•"/>
            </a:pP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doklad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podepsán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pokladníkem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a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starostou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SDH, po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revizi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i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revizorem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SDH</a:t>
            </a:r>
          </a:p>
          <a:p>
            <a:pPr marL="647700" lvl="1" indent="-323850" algn="l">
              <a:lnSpc>
                <a:spcPts val="4200"/>
              </a:lnSpc>
              <a:spcBef>
                <a:spcPct val="0"/>
              </a:spcBef>
              <a:buFont typeface="Arial"/>
              <a:buChar char="•"/>
            </a:pP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revizní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kontroly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jsou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prováděny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4x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ročně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, z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ní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pořízen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zápis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a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prezenční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listina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včetně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podpisu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přítomných</a:t>
            </a:r>
            <a:endParaRPr lang="en-US" sz="3000" dirty="0">
              <a:solidFill>
                <a:srgbClr val="000000"/>
              </a:solidFill>
              <a:latin typeface="Open Sauce Light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15700574" y="1020559"/>
            <a:ext cx="1558726" cy="816383"/>
          </a:xfrm>
          <a:custGeom>
            <a:avLst/>
            <a:gdLst/>
            <a:ahLst/>
            <a:cxnLst/>
            <a:rect l="l" t="t" r="r" b="b"/>
            <a:pathLst>
              <a:path w="1558726" h="816383">
                <a:moveTo>
                  <a:pt x="0" y="0"/>
                </a:moveTo>
                <a:lnTo>
                  <a:pt x="1558726" y="0"/>
                </a:lnTo>
                <a:lnTo>
                  <a:pt x="1558726" y="816382"/>
                </a:lnTo>
                <a:lnTo>
                  <a:pt x="0" y="81638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428750" y="1304925"/>
            <a:ext cx="15430500" cy="12172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>
              <a:lnSpc>
                <a:spcPts val="10080"/>
              </a:lnSpc>
              <a:spcBef>
                <a:spcPct val="0"/>
              </a:spcBef>
            </a:pPr>
            <a:r>
              <a:rPr lang="en-US" sz="7200">
                <a:solidFill>
                  <a:srgbClr val="000000"/>
                </a:solidFill>
                <a:latin typeface="Open Sauce"/>
              </a:rPr>
              <a:t>Výborová schůze SDH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428750" y="3301761"/>
            <a:ext cx="13036123" cy="21082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47700" lvl="1" indent="-323850">
              <a:lnSpc>
                <a:spcPts val="4200"/>
              </a:lnSpc>
              <a:buFont typeface="Arial"/>
              <a:buChar char="•"/>
            </a:pP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neplést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si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výborovou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schůzi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s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Valnou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hromadou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SDH</a:t>
            </a:r>
          </a:p>
          <a:p>
            <a:pPr marL="647700" lvl="1" indent="-323850">
              <a:lnSpc>
                <a:spcPts val="4200"/>
              </a:lnSpc>
              <a:buFont typeface="Arial"/>
              <a:buChar char="•"/>
            </a:pP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prezenční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listiny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s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podpisem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přítomných</a:t>
            </a:r>
            <a:endParaRPr lang="en-US" sz="3000" dirty="0">
              <a:solidFill>
                <a:srgbClr val="000000"/>
              </a:solidFill>
              <a:latin typeface="Open Sauce Light"/>
            </a:endParaRPr>
          </a:p>
          <a:p>
            <a:pPr marL="647700" lvl="1" indent="-323850">
              <a:lnSpc>
                <a:spcPts val="4200"/>
              </a:lnSpc>
              <a:buFont typeface="Arial"/>
              <a:buChar char="•"/>
            </a:pP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pokud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se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hlasuje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,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musí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být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výsledky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hlasování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uvedeny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v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zápise</a:t>
            </a:r>
            <a:endParaRPr lang="en-US" sz="3000" dirty="0">
              <a:solidFill>
                <a:srgbClr val="000000"/>
              </a:solidFill>
              <a:latin typeface="Open Sauce Light"/>
            </a:endParaRPr>
          </a:p>
          <a:p>
            <a:pPr marL="647700" lvl="1" indent="-323850">
              <a:lnSpc>
                <a:spcPts val="4200"/>
              </a:lnSpc>
              <a:buFont typeface="Arial"/>
              <a:buChar char="•"/>
            </a:pP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právo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hlasovat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mají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pouze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členové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výboru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SDH</a:t>
            </a:r>
          </a:p>
        </p:txBody>
      </p:sp>
      <p:sp>
        <p:nvSpPr>
          <p:cNvPr id="4" name="Freeform 4"/>
          <p:cNvSpPr/>
          <p:nvPr/>
        </p:nvSpPr>
        <p:spPr>
          <a:xfrm>
            <a:off x="15700574" y="1020559"/>
            <a:ext cx="1558726" cy="816383"/>
          </a:xfrm>
          <a:custGeom>
            <a:avLst/>
            <a:gdLst/>
            <a:ahLst/>
            <a:cxnLst/>
            <a:rect l="l" t="t" r="r" b="b"/>
            <a:pathLst>
              <a:path w="1558726" h="816383">
                <a:moveTo>
                  <a:pt x="0" y="0"/>
                </a:moveTo>
                <a:lnTo>
                  <a:pt x="1558726" y="0"/>
                </a:lnTo>
                <a:lnTo>
                  <a:pt x="1558726" y="816382"/>
                </a:lnTo>
                <a:lnTo>
                  <a:pt x="0" y="81638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428750" y="1304925"/>
            <a:ext cx="15430500" cy="12172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>
              <a:lnSpc>
                <a:spcPts val="10080"/>
              </a:lnSpc>
              <a:spcBef>
                <a:spcPct val="0"/>
              </a:spcBef>
            </a:pPr>
            <a:r>
              <a:rPr lang="en-US" sz="7200">
                <a:solidFill>
                  <a:srgbClr val="000000"/>
                </a:solidFill>
                <a:latin typeface="Open Sauce"/>
              </a:rPr>
              <a:t>Valná hromada SDH 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428750" y="2941020"/>
            <a:ext cx="15259050" cy="58784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647700" lvl="1" indent="-323850">
              <a:lnSpc>
                <a:spcPts val="4200"/>
              </a:lnSpc>
              <a:buFont typeface="Arial"/>
              <a:buChar char="•"/>
            </a:pP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pozvánka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s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programem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s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místem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a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časem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konání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,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minimálně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15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dní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předem</a:t>
            </a:r>
            <a:endParaRPr lang="en-US" sz="3000" dirty="0">
              <a:solidFill>
                <a:srgbClr val="000000"/>
              </a:solidFill>
              <a:latin typeface="Open Sauce Light"/>
            </a:endParaRPr>
          </a:p>
          <a:p>
            <a:pPr marL="647700" lvl="1" indent="-323850">
              <a:lnSpc>
                <a:spcPts val="4200"/>
              </a:lnSpc>
              <a:buFont typeface="Arial"/>
              <a:buChar char="•"/>
            </a:pP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prezenční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listiny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přítomných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včetně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podpisů</a:t>
            </a:r>
            <a:endParaRPr lang="en-US" sz="3000" dirty="0">
              <a:solidFill>
                <a:srgbClr val="000000"/>
              </a:solidFill>
              <a:latin typeface="Open Sauce Light"/>
            </a:endParaRPr>
          </a:p>
          <a:p>
            <a:pPr marL="647700" lvl="1" indent="-323850">
              <a:lnSpc>
                <a:spcPts val="4200"/>
              </a:lnSpc>
              <a:buFont typeface="Arial"/>
              <a:buChar char="•"/>
            </a:pP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určení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pracovních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komisí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,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včetně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odhlasování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Valnou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hromadou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</a:p>
          <a:p>
            <a:pPr marL="647700" lvl="1" indent="-323850">
              <a:lnSpc>
                <a:spcPts val="4200"/>
              </a:lnSpc>
              <a:buFont typeface="Arial"/>
              <a:buChar char="•"/>
            </a:pPr>
            <a:r>
              <a:rPr lang="en-US" sz="3000" dirty="0">
                <a:solidFill>
                  <a:srgbClr val="000000"/>
                </a:solidFill>
                <a:latin typeface="Open Sauce Light"/>
              </a:rPr>
              <a:t>v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zápise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uvedena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zpráva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mandátové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komise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o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usnášeníschopnosti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Valné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hromady</a:t>
            </a:r>
            <a:endParaRPr lang="en-US" sz="3000" dirty="0">
              <a:solidFill>
                <a:srgbClr val="000000"/>
              </a:solidFill>
              <a:latin typeface="Open Sauce Light"/>
            </a:endParaRPr>
          </a:p>
          <a:p>
            <a:pPr marL="647700" lvl="1" indent="-323850">
              <a:lnSpc>
                <a:spcPts val="4200"/>
              </a:lnSpc>
              <a:buFont typeface="Arial"/>
              <a:buChar char="•"/>
            </a:pP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hlasování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-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pokud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jsou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v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programu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body, o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kterých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je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třeba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jednotlivě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hlasovat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,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tak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musí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být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uvedeno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v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zápise</a:t>
            </a:r>
            <a:endParaRPr lang="en-US" sz="3000" dirty="0">
              <a:solidFill>
                <a:srgbClr val="000000"/>
              </a:solidFill>
              <a:latin typeface="Open Sauce Light"/>
            </a:endParaRPr>
          </a:p>
          <a:p>
            <a:pPr marL="647700" lvl="1" indent="-323850">
              <a:lnSpc>
                <a:spcPts val="4200"/>
              </a:lnSpc>
              <a:buFont typeface="Arial"/>
              <a:buChar char="•"/>
            </a:pP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zprávy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starosty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,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velitele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jednotky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,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vedoucího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MH,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revizora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,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atd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.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přikládat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k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zápisu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a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usnesení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z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Valné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hromady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SDH</a:t>
            </a:r>
          </a:p>
          <a:p>
            <a:pPr marL="647700" lvl="1" indent="-323850">
              <a:lnSpc>
                <a:spcPts val="4200"/>
              </a:lnSpc>
              <a:buFont typeface="Arial"/>
              <a:buChar char="•"/>
            </a:pP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zápis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z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Valné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hromady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podepsán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a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ověřen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ověřovateli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zápisu</a:t>
            </a:r>
            <a:endParaRPr lang="en-US" sz="3000" dirty="0">
              <a:solidFill>
                <a:srgbClr val="000000"/>
              </a:solidFill>
              <a:latin typeface="Open Sauce Light"/>
            </a:endParaRPr>
          </a:p>
          <a:p>
            <a:pPr marL="647700" lvl="1" indent="-323850" algn="l">
              <a:lnSpc>
                <a:spcPts val="4200"/>
              </a:lnSpc>
              <a:spcBef>
                <a:spcPct val="0"/>
              </a:spcBef>
              <a:buFont typeface="Arial"/>
              <a:buChar char="•"/>
            </a:pP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závěrem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přednesen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návrh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usnesení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z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Valné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hromady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,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který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musí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být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schválen</a:t>
            </a:r>
            <a:endParaRPr lang="en-US" sz="3000" dirty="0">
              <a:solidFill>
                <a:srgbClr val="000000"/>
              </a:solidFill>
              <a:latin typeface="Open Sauce Light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15700574" y="1020559"/>
            <a:ext cx="1558726" cy="816383"/>
          </a:xfrm>
          <a:custGeom>
            <a:avLst/>
            <a:gdLst/>
            <a:ahLst/>
            <a:cxnLst/>
            <a:rect l="l" t="t" r="r" b="b"/>
            <a:pathLst>
              <a:path w="1558726" h="816383">
                <a:moveTo>
                  <a:pt x="0" y="0"/>
                </a:moveTo>
                <a:lnTo>
                  <a:pt x="1558726" y="0"/>
                </a:lnTo>
                <a:lnTo>
                  <a:pt x="1558726" y="816382"/>
                </a:lnTo>
                <a:lnTo>
                  <a:pt x="0" y="81638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428750" y="1304925"/>
            <a:ext cx="15430500" cy="12172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>
              <a:lnSpc>
                <a:spcPts val="10080"/>
              </a:lnSpc>
              <a:spcBef>
                <a:spcPct val="0"/>
              </a:spcBef>
            </a:pPr>
            <a:r>
              <a:rPr lang="en-US" sz="7200">
                <a:solidFill>
                  <a:srgbClr val="000000"/>
                </a:solidFill>
                <a:latin typeface="Open Sauce"/>
              </a:rPr>
              <a:t>Inventarizace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428750" y="3113273"/>
            <a:ext cx="15430500" cy="37242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47700" lvl="1" indent="-323850">
              <a:lnSpc>
                <a:spcPts val="4200"/>
              </a:lnSpc>
              <a:buFont typeface="Arial"/>
              <a:buChar char="•"/>
            </a:pP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vést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inventární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seznam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-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inventární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číslo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, datum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pořízení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,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název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, z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jaké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dotace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pořízeno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,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pořizovací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cena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– viz.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tabulka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č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. 1</a:t>
            </a:r>
          </a:p>
          <a:p>
            <a:pPr marL="647700" lvl="1" indent="-323850">
              <a:lnSpc>
                <a:spcPts val="4200"/>
              </a:lnSpc>
              <a:buFont typeface="Arial"/>
              <a:buChar char="•"/>
            </a:pP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inventární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číslo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uvedeno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také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na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daném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majetku</a:t>
            </a:r>
            <a:endParaRPr lang="en-US" sz="3000" dirty="0">
              <a:solidFill>
                <a:srgbClr val="000000"/>
              </a:solidFill>
              <a:latin typeface="Open Sauce Light"/>
            </a:endParaRPr>
          </a:p>
          <a:p>
            <a:pPr marL="647700" lvl="1" indent="-323850">
              <a:lnSpc>
                <a:spcPts val="4200"/>
              </a:lnSpc>
              <a:buFont typeface="Arial"/>
              <a:buChar char="•"/>
            </a:pP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vyřazovací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protokol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– viz.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tabulka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č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. 2</a:t>
            </a:r>
          </a:p>
          <a:p>
            <a:pPr marL="647700" lvl="1" indent="-323850">
              <a:lnSpc>
                <a:spcPts val="4200"/>
              </a:lnSpc>
              <a:buFont typeface="Arial"/>
              <a:buChar char="•"/>
            </a:pP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schválená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inventarizační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komise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,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která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je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odhlasována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na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výboru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SDH</a:t>
            </a:r>
          </a:p>
          <a:p>
            <a:pPr marL="647700" lvl="1" indent="-323850">
              <a:lnSpc>
                <a:spcPts val="4200"/>
              </a:lnSpc>
              <a:buFont typeface="Arial"/>
              <a:buChar char="•"/>
            </a:pP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zápis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z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inventarizace</a:t>
            </a:r>
            <a:endParaRPr lang="en-US" sz="3000" dirty="0">
              <a:solidFill>
                <a:srgbClr val="000000"/>
              </a:solidFill>
              <a:latin typeface="Open Sauce Light"/>
            </a:endParaRPr>
          </a:p>
          <a:p>
            <a:pPr marL="647700" lvl="1" indent="-323850" algn="l">
              <a:lnSpc>
                <a:spcPts val="4200"/>
              </a:lnSpc>
              <a:spcBef>
                <a:spcPct val="0"/>
              </a:spcBef>
              <a:buFont typeface="Arial"/>
              <a:buChar char="•"/>
            </a:pP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prezenční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listiny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vč</a:t>
            </a:r>
            <a:r>
              <a:rPr lang="en-US" sz="3000" dirty="0">
                <a:solidFill>
                  <a:srgbClr val="000000"/>
                </a:solidFill>
                <a:latin typeface="Open Sauce Light"/>
              </a:rPr>
              <a:t>. </a:t>
            </a:r>
            <a:r>
              <a:rPr lang="en-US" sz="3000" dirty="0" err="1">
                <a:solidFill>
                  <a:srgbClr val="000000"/>
                </a:solidFill>
                <a:latin typeface="Open Sauce Light"/>
              </a:rPr>
              <a:t>podpisů</a:t>
            </a:r>
            <a:endParaRPr lang="en-US" sz="3000" dirty="0">
              <a:solidFill>
                <a:srgbClr val="000000"/>
              </a:solidFill>
              <a:latin typeface="Open Sauce Light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15700574" y="1020559"/>
            <a:ext cx="1558726" cy="816383"/>
          </a:xfrm>
          <a:custGeom>
            <a:avLst/>
            <a:gdLst/>
            <a:ahLst/>
            <a:cxnLst/>
            <a:rect l="l" t="t" r="r" b="b"/>
            <a:pathLst>
              <a:path w="1558726" h="816383">
                <a:moveTo>
                  <a:pt x="0" y="0"/>
                </a:moveTo>
                <a:lnTo>
                  <a:pt x="1558726" y="0"/>
                </a:lnTo>
                <a:lnTo>
                  <a:pt x="1558726" y="816382"/>
                </a:lnTo>
                <a:lnTo>
                  <a:pt x="0" y="81638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DF107C95-3EF2-1759-0A01-9E77FCE6CA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639708"/>
              </p:ext>
            </p:extLst>
          </p:nvPr>
        </p:nvGraphicFramePr>
        <p:xfrm>
          <a:off x="1714500" y="2247900"/>
          <a:ext cx="14859000" cy="551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3005732652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4181658004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1458196607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4114834011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403843398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Inventární 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Název majetku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Pořizovací cena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Datum pořízení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Pořízeno z dotace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882670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285150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890680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830268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842913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131683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49A46D19-7AB6-FA7A-027E-559FFBEE4BED}"/>
              </a:ext>
            </a:extLst>
          </p:cNvPr>
          <p:cNvSpPr txBox="1"/>
          <p:nvPr/>
        </p:nvSpPr>
        <p:spPr>
          <a:xfrm>
            <a:off x="7179968" y="1181100"/>
            <a:ext cx="5646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Inventární seznam </a:t>
            </a:r>
            <a:r>
              <a:rPr lang="cs-CZ" sz="3200" b="1" i="1" dirty="0"/>
              <a:t>– tabulka č. 1</a:t>
            </a:r>
          </a:p>
        </p:txBody>
      </p:sp>
    </p:spTree>
    <p:extLst>
      <p:ext uri="{BB962C8B-B14F-4D97-AF65-F5344CB8AC3E}">
        <p14:creationId xmlns:p14="http://schemas.microsoft.com/office/powerpoint/2010/main" val="4119636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2149A87F-C42E-50CE-8474-057F0BA34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2113" y="1560513"/>
            <a:ext cx="1828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07EFC93F-85E7-FCA1-85D2-7670196033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382144"/>
              </p:ext>
            </p:extLst>
          </p:nvPr>
        </p:nvGraphicFramePr>
        <p:xfrm>
          <a:off x="1409699" y="3162300"/>
          <a:ext cx="15468600" cy="3074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3858226985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1916731733"/>
                    </a:ext>
                  </a:extLst>
                </a:gridCol>
                <a:gridCol w="1687287">
                  <a:extLst>
                    <a:ext uri="{9D8B030D-6E8A-4147-A177-3AD203B41FA5}">
                      <a16:colId xmlns:a16="http://schemas.microsoft.com/office/drawing/2014/main" val="1053327771"/>
                    </a:ext>
                  </a:extLst>
                </a:gridCol>
                <a:gridCol w="2732313">
                  <a:extLst>
                    <a:ext uri="{9D8B030D-6E8A-4147-A177-3AD203B41FA5}">
                      <a16:colId xmlns:a16="http://schemas.microsoft.com/office/drawing/2014/main" val="3605822165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19449666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1385382009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119809356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Poř</a:t>
                      </a:r>
                      <a:r>
                        <a:rPr lang="cs-CZ" sz="2400" dirty="0"/>
                        <a:t>. 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Inventární 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Rok pořízení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Název vyřazeného majetku / počet kusů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Pořizovací cena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Zůstatková cena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Datum vyřazení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269908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414241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577810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6611677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338762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34107761-0D3C-63EC-C6C8-21B59FCA7DA1}"/>
              </a:ext>
            </a:extLst>
          </p:cNvPr>
          <p:cNvSpPr txBox="1"/>
          <p:nvPr/>
        </p:nvSpPr>
        <p:spPr>
          <a:xfrm>
            <a:off x="6625746" y="1789113"/>
            <a:ext cx="72254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Protokol o vyřazení majetku – </a:t>
            </a:r>
            <a:r>
              <a:rPr lang="cs-CZ" sz="3200" b="1" i="1" dirty="0"/>
              <a:t>tabulka č.2</a:t>
            </a:r>
          </a:p>
        </p:txBody>
      </p:sp>
    </p:spTree>
    <p:extLst>
      <p:ext uri="{BB962C8B-B14F-4D97-AF65-F5344CB8AC3E}">
        <p14:creationId xmlns:p14="http://schemas.microsoft.com/office/powerpoint/2010/main" val="4153840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428750" y="399637"/>
            <a:ext cx="15430500" cy="11129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>
              <a:lnSpc>
                <a:spcPts val="10080"/>
              </a:lnSpc>
              <a:spcBef>
                <a:spcPct val="0"/>
              </a:spcBef>
            </a:pPr>
            <a:r>
              <a:rPr lang="en-US" sz="3600" dirty="0" err="1">
                <a:solidFill>
                  <a:srgbClr val="000000"/>
                </a:solidFill>
                <a:latin typeface="Open Sauce"/>
              </a:rPr>
              <a:t>Odkazy</a:t>
            </a:r>
            <a:endParaRPr lang="en-US" sz="3600" dirty="0">
              <a:solidFill>
                <a:srgbClr val="000000"/>
              </a:solidFill>
              <a:latin typeface="Open Sauce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219200" y="1824322"/>
            <a:ext cx="15430500" cy="58784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47700" lvl="1" indent="-323850">
              <a:lnSpc>
                <a:spcPts val="4200"/>
              </a:lnSpc>
              <a:buFont typeface="Arial"/>
              <a:buChar char="•"/>
            </a:pPr>
            <a:r>
              <a:rPr lang="en-US" sz="3000" dirty="0">
                <a:solidFill>
                  <a:srgbClr val="000000"/>
                </a:solidFill>
                <a:latin typeface="Open Sauce Light"/>
                <a:hlinkClick r:id="rId2"/>
              </a:rPr>
              <a:t>www.dh.cz</a:t>
            </a:r>
            <a:endParaRPr lang="en-US" sz="3000" dirty="0">
              <a:solidFill>
                <a:srgbClr val="000000"/>
              </a:solidFill>
              <a:latin typeface="Open Sauce Light"/>
            </a:endParaRPr>
          </a:p>
          <a:p>
            <a:pPr marL="323850" lvl="1">
              <a:lnSpc>
                <a:spcPts val="4200"/>
              </a:lnSpc>
            </a:pPr>
            <a:endParaRPr lang="en-US" sz="3000" dirty="0">
              <a:solidFill>
                <a:srgbClr val="000000"/>
              </a:solidFill>
              <a:latin typeface="Open Sauce Light"/>
            </a:endParaRPr>
          </a:p>
          <a:p>
            <a:pPr marL="781050" lvl="1" indent="-457200">
              <a:lnSpc>
                <a:spcPts val="4200"/>
              </a:lnSpc>
              <a:buFontTx/>
              <a:buChar char="-"/>
            </a:pPr>
            <a:r>
              <a:rPr lang="en-US" sz="3000" dirty="0">
                <a:solidFill>
                  <a:srgbClr val="000000"/>
                </a:solidFill>
                <a:latin typeface="Open Sauce Light"/>
                <a:hlinkClick r:id="rId3"/>
              </a:rPr>
              <a:t>https://www.dh.cz/index.php/usek-vnitroorganizacni/dokumenty/917-prirucka-funckionare-sboru</a:t>
            </a:r>
            <a:endParaRPr lang="en-US" sz="3000" dirty="0">
              <a:solidFill>
                <a:srgbClr val="000000"/>
              </a:solidFill>
              <a:latin typeface="Open Sauce Light"/>
            </a:endParaRPr>
          </a:p>
          <a:p>
            <a:pPr marL="781050" lvl="1" indent="-457200">
              <a:lnSpc>
                <a:spcPts val="4200"/>
              </a:lnSpc>
              <a:buFontTx/>
              <a:buChar char="-"/>
            </a:pPr>
            <a:r>
              <a:rPr lang="en-US" sz="3000" dirty="0">
                <a:solidFill>
                  <a:srgbClr val="000000"/>
                </a:solidFill>
                <a:latin typeface="Open Sauce Light"/>
                <a:hlinkClick r:id="rId4"/>
              </a:rPr>
              <a:t>https://www.dh.cz/index.php/usek-vnitroorganizacni/metodicke-pokyny/787-metodicky-pokyn-kontrolni-cinnost</a:t>
            </a:r>
            <a:endParaRPr lang="en-US" sz="3000" dirty="0">
              <a:solidFill>
                <a:srgbClr val="000000"/>
              </a:solidFill>
              <a:latin typeface="Open Sauce Light"/>
            </a:endParaRPr>
          </a:p>
          <a:p>
            <a:pPr marL="781050" lvl="1" indent="-457200">
              <a:lnSpc>
                <a:spcPts val="4200"/>
              </a:lnSpc>
              <a:buFontTx/>
              <a:buChar char="-"/>
            </a:pPr>
            <a:r>
              <a:rPr lang="en-US" sz="3000" dirty="0">
                <a:solidFill>
                  <a:srgbClr val="000000"/>
                </a:solidFill>
                <a:latin typeface="Open Sauce Light"/>
                <a:hlinkClick r:id="rId5"/>
              </a:rPr>
              <a:t>https://www.dh.cz/index.php/usek-vnitroorganizacni/dokumenty/608-organizacni-rad-2018</a:t>
            </a:r>
            <a:endParaRPr lang="en-US" sz="3000" dirty="0">
              <a:solidFill>
                <a:srgbClr val="000000"/>
              </a:solidFill>
              <a:latin typeface="Open Sauce Light"/>
            </a:endParaRPr>
          </a:p>
          <a:p>
            <a:pPr marL="781050" lvl="1" indent="-457200">
              <a:lnSpc>
                <a:spcPts val="4200"/>
              </a:lnSpc>
              <a:buFontTx/>
              <a:buChar char="-"/>
            </a:pPr>
            <a:r>
              <a:rPr lang="en-US" sz="3000" dirty="0">
                <a:solidFill>
                  <a:srgbClr val="000000"/>
                </a:solidFill>
                <a:latin typeface="Open Sauce Light"/>
                <a:hlinkClick r:id="rId6"/>
              </a:rPr>
              <a:t>https://www.dh.cz/index.php/usek-vnitroorganizacni/dokumenty/1451-stanovy-sh-cms-ve-zneni-zmen-prijatych-vi-sjezdem-9-7-2021</a:t>
            </a:r>
            <a:endParaRPr lang="en-US" sz="3000" dirty="0">
              <a:solidFill>
                <a:srgbClr val="000000"/>
              </a:solidFill>
              <a:latin typeface="Open Sauce Light"/>
            </a:endParaRPr>
          </a:p>
          <a:p>
            <a:pPr marL="781050" lvl="1" indent="-457200">
              <a:lnSpc>
                <a:spcPts val="4200"/>
              </a:lnSpc>
              <a:buFontTx/>
              <a:buChar char="-"/>
            </a:pPr>
            <a:endParaRPr lang="en-US" sz="3000" dirty="0">
              <a:solidFill>
                <a:srgbClr val="000000"/>
              </a:solidFill>
              <a:latin typeface="Open Sauce Light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15700574" y="1020559"/>
            <a:ext cx="1558726" cy="816383"/>
          </a:xfrm>
          <a:custGeom>
            <a:avLst/>
            <a:gdLst/>
            <a:ahLst/>
            <a:cxnLst/>
            <a:rect l="l" t="t" r="r" b="b"/>
            <a:pathLst>
              <a:path w="1558726" h="816383">
                <a:moveTo>
                  <a:pt x="0" y="0"/>
                </a:moveTo>
                <a:lnTo>
                  <a:pt x="1558726" y="0"/>
                </a:lnTo>
                <a:lnTo>
                  <a:pt x="1558726" y="816382"/>
                </a:lnTo>
                <a:lnTo>
                  <a:pt x="0" y="816382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3751260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8889E1F1-134F-8C69-721D-3D8867AB73B2}"/>
              </a:ext>
            </a:extLst>
          </p:cNvPr>
          <p:cNvSpPr txBox="1"/>
          <p:nvPr/>
        </p:nvSpPr>
        <p:spPr>
          <a:xfrm>
            <a:off x="-76200" y="1473200"/>
            <a:ext cx="914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2800" b="1" dirty="0"/>
              <a:t>Vzor štítku inventárního majetku</a:t>
            </a:r>
            <a:endParaRPr lang="cs-CZ" sz="2800" b="1" i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B7C54D5-6467-8CDE-CC8E-BF66D5AAEA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2084" y="2476500"/>
            <a:ext cx="3860800" cy="633730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5D3391E7-F817-DF47-35D2-4BE93A6E83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681633" y="4083050"/>
            <a:ext cx="5554133" cy="3124200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56477468-AC0F-4F2D-2B4A-1968A7102FCA}"/>
              </a:ext>
            </a:extLst>
          </p:cNvPr>
          <p:cNvSpPr txBox="1"/>
          <p:nvPr/>
        </p:nvSpPr>
        <p:spPr>
          <a:xfrm>
            <a:off x="10782298" y="8813800"/>
            <a:ext cx="3352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Nesmývatelný fix na značení hadic, savic, košů, atd.</a:t>
            </a:r>
          </a:p>
        </p:txBody>
      </p:sp>
    </p:spTree>
    <p:extLst>
      <p:ext uri="{BB962C8B-B14F-4D97-AF65-F5344CB8AC3E}">
        <p14:creationId xmlns:p14="http://schemas.microsoft.com/office/powerpoint/2010/main" val="3537067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389</Words>
  <Application>Microsoft Macintosh PowerPoint</Application>
  <PresentationFormat>Vlastní</PresentationFormat>
  <Paragraphs>51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Open Sauce Light</vt:lpstr>
      <vt:lpstr>Open Sauce Bold</vt:lpstr>
      <vt:lpstr>Arial</vt:lpstr>
      <vt:lpstr>Open Sauce</vt:lpstr>
      <vt:lpstr>Calibri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Školení hospodářů, pokladníků a revizorů</dc:title>
  <cp:lastModifiedBy>Kancelář OSH FM</cp:lastModifiedBy>
  <cp:revision>4</cp:revision>
  <dcterms:created xsi:type="dcterms:W3CDTF">2006-08-16T00:00:00Z</dcterms:created>
  <dcterms:modified xsi:type="dcterms:W3CDTF">2024-03-07T14:14:33Z</dcterms:modified>
  <dc:identifier>DAF9VK6Ycp0</dc:identifier>
</cp:coreProperties>
</file>